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MARKET OF COMPUTERS</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Institute of Electrical and Electronics Engineers (IEEE)</a:t>
                      </a:r>
                    </a:p>
                  </a:txBody>
                  <a:tcPr marL="9525" marR="9525" marT="9525" marB="0" anchor="ctr"/>
                </a:tc>
                <a:tc>
                  <a:txBody>
                    <a:bodyPr/>
                    <a:lstStyle/>
                    <a:p>
                      <a:pPr marL="91440" algn="l" fontAlgn="b"/>
                      <a:r>
                        <a:rPr lang="en-US" sz="1100" kern="1200" dirty="0">
                          <a:solidFill>
                            <a:schemeClr val="dk1"/>
                          </a:solidFill>
                          <a:latin typeface="+mn-lt"/>
                          <a:ea typeface="+mn-ea"/>
                          <a:cs typeface="+mn-cs"/>
                        </a:rPr>
                        <a:t>Communications of the ACM</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Organization for Standardization (ISO)</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Computers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International Electrotechnical Commission (IEC)</a:t>
                      </a:r>
                    </a:p>
                  </a:txBody>
                  <a:tcPr marL="9525" marR="9525" marT="9525" marB="0" anchor="ctr"/>
                </a:tc>
                <a:tc>
                  <a:txBody>
                    <a:bodyPr/>
                    <a:lstStyle/>
                    <a:p>
                      <a:pPr marL="91440" algn="l" fontAlgn="b"/>
                      <a:r>
                        <a:rPr lang="en-US" sz="1100" kern="1200" dirty="0">
                          <a:solidFill>
                            <a:schemeClr val="dk1"/>
                          </a:solidFill>
                          <a:latin typeface="+mn-lt"/>
                          <a:ea typeface="+mn-ea"/>
                          <a:cs typeface="+mn-cs"/>
                        </a:rPr>
                        <a:t>MIS Quarterly</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International Telecommunication Union (ITU)</a:t>
                      </a:r>
                    </a:p>
                  </a:txBody>
                  <a:tcPr marL="9525" marR="9525" marT="9525" marB="0" anchor="ctr"/>
                </a:tc>
                <a:tc>
                  <a:txBody>
                    <a:bodyPr/>
                    <a:lstStyle/>
                    <a:p>
                      <a:pPr marL="91440" algn="l" fontAlgn="b"/>
                      <a:r>
                        <a:rPr lang="en-US" sz="1100" kern="1200" dirty="0">
                          <a:solidFill>
                            <a:schemeClr val="dk1"/>
                          </a:solidFill>
                          <a:latin typeface="+mn-lt"/>
                          <a:ea typeface="+mn-ea"/>
                          <a:cs typeface="+mn-cs"/>
                        </a:rPr>
                        <a:t>Technological Forecasting and Social Change</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World Trade Organization (WTO)</a:t>
                      </a:r>
                    </a:p>
                  </a:txBody>
                  <a:tcPr marL="9525" marR="9525" marT="9525" marB="0" anchor="ctr"/>
                </a:tc>
                <a:tc>
                  <a:txBody>
                    <a:bodyPr/>
                    <a:lstStyle/>
                    <a:p>
                      <a:pPr marL="91440" algn="l" fontAlgn="b"/>
                      <a:r>
                        <a:rPr lang="en-US" sz="1100" kern="1200" dirty="0">
                          <a:solidFill>
                            <a:schemeClr val="dk1"/>
                          </a:solidFill>
                          <a:latin typeface="+mn-lt"/>
                          <a:ea typeface="+mn-ea"/>
                          <a:cs typeface="+mn-cs"/>
                        </a:rPr>
                        <a:t>Electronic Markets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GLOBAL MARKET OF COMPUTERS-</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Market of Computers is valued at USD 31 Million in 2024, and is expected to reach USD 12 Million by 2032. The market shows a steady CAGR of 2% from 2025 to 2032. Demand for cloud computing, AI-enabled devices, remote work, and edge computing drives computer market growth, while component shortages and sustainability pressures shape supply chains; major OEMs and chipset providers compete on performance, energy efficiency, and services, accelerating innovation, consolidation, modular designs, and recurring revenue models for resilient long-term expansion globally.</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MARKET OF COMPUTERS SIZE,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31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Innovation: drives rapid performance improvements, energy efficiency, and miniaturization across processors, memory, storage, and interconnects. Advances in AI accelerators, semiconductor process nodes, and software-hardware co-design enable new form factors, lower costs, greater compute density, and expanded platform capabilities, accelerating adoption across consumer, enterprise, and edge markets globally and sustainably.
Supply Chain &amp; Manufacturing Scaling: ensures timely availability of components, finished systems, and spare parts through diversified sourcing, capacity expansion, advanced logistics, and resilient inventory strategies reduce disruptions. Automation, quality control, circular manufacturing, and regional production hubs shorten lead times, lower tariffs and transportation risks, and enable rapid market responsiveness.</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MARKET OF COMPUTERS</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MARKET OF COMPUTERS</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31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convergence of artificial intelligence and edge computing is transforming computer design and procurement, pushing manufacturers toward specialized accelerators and heterogeneous architectures. Companies such as NVIDIA and Intel are integrating AI-focused processors, while Apple’s M-series chips incorporate neural engines for on-device inference. Cloud providers and device makers deploy edge nodes to reduce latency, illustrated by Google and Amazon services. This shift prioritizes computational efficiency, real-time responsiveness, and privacy-preserving local processing, reshaping product roadmaps across enterprise, consumer, and industrial computer segments.
Energy efficiency and thermal management increasingly dictate computer development, steering industry investment toward custom silicon, advanced cooling, and power-optimized system design. Manufacturers such as Apple leverage ARM-based architectures to balance performance and battery life, while data center operators adopt liquid cooling and specialized racks to dissipate heat from dense GPU clusters. Regulatory emphasis on energy consumption and sustainability commitments push vendors like Dell and Lenovo to prioritize environmentally conscious components and architectures, influencing procurement across enterprise, cloud, and consumer computing.
Software ecosystems and virtualization amplify hardware demand by unlocking capabilities and deployment models, with container orchestration and virtual machines enabling flexible workloads across devices. Platforms like Kubernetes and Docker standardize application delivery, while VMware and Hyper-V facilitate enterprise consolidation. Operating system support from Windows, Linux, and macOS shapes hardware compatibility and driver ecosystems, and cloud services like Azure enable hybrid architectures. These trends push manufacturers to provide certified platforms and optimized firmware for dependable interoperability across developers, IT, end users.
Supply chain resilience shapes computer market dynamics as manufacturers diversify sourcing, expand regional assembly, partner with foundries and component suppliers. Reliance on TSMC and Samsung for advanced process nodes prompts OEMs to pursue multi-sourcing and collaboration with Intel’s manufacturing initiatives. Logistics disruptions and geopolitical tensions encourage assembly near consumption markets, illustrated by production activities in Southeast Asia and North America. This reconfiguration affects product lead times, component standardization, and long-term platform availability, shaping procurement strategies for consumer and enterprise buyers.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Rapid Advancement of AI and Edge Computing Integration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Manufacturers increasingly prioritize modular and repairable designs to extend device lifecycles and reduce e-waste. Brands like Framework demonstrate swappable components and standardized sockets, while advocacy groups such as iFixit push repairability scoring. Regulators in regions including Europe have introduced rules demanding access to spare parts and repair information. Corporate takeback programs from vendors like Dell and HP complement this shift by reclaiming materials for refurbishment. These combined pressures reshape product roadmaps toward upgradability rather than disposable replacement and sustainability goals.
Data center operators and enterprises adopt disaggregated and modular server architectures to enable component-level replacement and technology refresh without full chassis disposal. Initiatives like the Open Compute Project promote open hardware specifications that major hyperscalers have published and adopted, enabling interoperability of modules across vendors. Vendors such as HPE and Lenovo offer serviceable rack servers designed for front-access maintenance. This trend lowers operational disruption during upgrades and allows IT teams to prioritize sustainability in procurement and asset lifecycle management strategies.
An expanding aftermarket ecosystem of certified refurbishers, part suppliers, and repair services sustains modular hardware uptake. Marketplaces specializing in renewed electronics, exemplified by Back Market, extend device utility through professional refurbishment and warranty coverage. Independent technicians and community repair cafes improve access to skilled maintenance, while manufacturers increasingly offer official replacement parts and modular upgrade kits. Educational institutions incorporate repairable kits and single-board computers into curricula, training technicians familiar with modular standards and creating labor pools for long-term hardware support.
Designs for disassembly and standardized modules ease material recovery and support closed-loop supply chains in computing. Manufacturers collaborate with specialized recyclers to reclaim precious metals and plastics from retired units; notable examples include initiatives that recover rare earths and reuse plastics in new chassis. Disassembly robots and automated sorting improve yield in material reclamation. These processes reduce dependency on virgin extraction, incentivize circular procurement policies, and encourage engineering tradeoffs that prioritize separable fasteners, labeled components, and accessible repair documentation transparency.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Circular and Modular Hardware Driving Computer Lifecycle Transformation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
        <p:nvSpPr>
          <p:cNvPr id="60" name="Rounded Rectangle 59"/>
          <p:cNvSpPr/>
          <p:nvPr/>
        </p:nvSpPr>
        <p:spPr>
          <a:xfrm>
            <a:off x="5041392" y="2964484"/>
            <a:ext cx="2109216" cy="274320"/>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REGION</a:t>
            </a:r>
          </a:p>
        </p:txBody>
      </p:sp>
      <p:sp>
        <p:nvSpPr>
          <p:cNvPr id="61" name="Rectangle 60"/>
          <p:cNvSpPr/>
          <p:nvPr/>
        </p:nvSpPr>
        <p:spPr>
          <a:xfrm>
            <a:off x="5041392" y="3238804"/>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North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Europe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Asia-Pacific</a:t>
            </a:r>
          </a:p>
          <a:p>
            <a:pPr algn="l" marL="190500" indent="-190500">
              <a:marL val="635000"/>
              <a:indent val="-241300"/>
              <a:buChar char="○"/>
              <a:buFont typeface="Symbol"/>
              <a:buClr>
                <a:srgbClr val="000000"/>
              </a:buClr>
              <a:spcAft>
                <a:spcPts val="600"/>
              </a:spcAft>
              <a:lnSpc>
                <a:spcPts val="1800"/>
              </a:lnSpc>
            </a:pPr>
            <a:r>
              <a:rPr sz="1000">
                <a:solidFill>
                  <a:srgbClr val="000000"/>
                </a:solidFill>
              </a:rPr>
              <a:t>Latin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Middle East &amp; Africa</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Global computer manufacturing depends heavily on a small set of semiconductor foundries and specialized component suppliers, creating systemic vulnerability when disruptions occur. Major clients such as Apple, Dell, and HP have publicly acknowledged production delays linked to chip shortages and logistics bottlenecks. Events like pandemic-related factory shutdowns, port congestion, and uneven geographic distribution of advanced fabs magnify risk. Because a handful of suppliers control critical processes, recovery can be slow, forcing firms to prioritize high-margin products and delay broader shipments.
Geopolitical tensions and trade restrictions create persistent challenges for the computers market by limiting access to essential technologies and fragmenting supply chains. Export controls imposed by governments have affected vendors such as Huawei and constrained sourcing options for global OEMs, while tariff regimes and sanction risks prompt corporations to re-evaluate supplier portfolios. Companies face complex compliance burdens and uncertain market access, compelling strategic reshoring, diversification, and scrutiny. This fragmentation increases operational complexity and raises the cost of managing cross-border procurement.
Environmental regulations and sustainability demands are a significant restraint, forcing computer makers to redesign products and reconfigure supply chains around circularity principles. Measures such as extended producer responsibility and right-to-repair rules require firms to enhance recyclability and support longer product lifecycles, challenging upgrade-driven business models. Companies including Apple and HP face scrutiny over repairability and e-waste handling, while regulators in the European Union pursue tighter standards. These requirements add design complexity, compliance costs, and extra coordination across component suppliers globally.
Accelerating product cycles and rapid technology obsolescence create a persistent challenge for computer manufacturers, who must balance innovation with long-term support commitments. Shifts like processor architecture changes and new platform launches force extensive validation, software porting, and staff retraining, as seen with major transitions in the industry ecosystem. Enterprise customers and OEMs contend with legacy compatibility, ongoing security patching obligations, and capital planning complexity. These pressures drive higher research spending, strategic partnerships, and sometimes fragmentation across hardware and software ecosystems.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Supply Chain Vulnerability and Component Shortages Hamper Production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
By Region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MARKET OF COMPUTERS SIZE,  BY VEHICLE TYPE,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GLOBAL MARKET OF COMPUTERS-</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MARKET OF COMPUTERS: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MARKET OF COMPUTERS SIZE,  BY VEHICLE TYPE,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MARKET OF COMPUTERS SIZE,  BY VEHICLE TYPE, 2019-2032 (USD MILLION)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Global Market of Computers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164,000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391.04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MARKET OF COMPUTERS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APPLE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391.04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164,000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apple.com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designs and sells personal computers across notebooks and desktops under the Mac family, including MacBook Air and Pro, iMac, Mac mini, Mac Studio and Mac Pro. Its strategy centers on vertical integration of custom Apple Silicon, macOS, and first‑party applications to drive performance per watt and user experience consistency. Distribution spans direct online and retail stores plus carrier and channel partners worldwide. The company targets consumer, education and enterprise segments, emphasizing lifecycle management, security, and manageability. Recent developments include successive M‑series chip launches, AI features branded Apple Intelligence, and continued expansion of professional workflows. Manufacturing relies on a global supply chain with strong Asia Pacific assembly partners.</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MacBook Pro is Apple’s flagship laptop for professional computing, built around Apple Silicon M-series chips. It integrates high‑performance CPUs and GPUs, advanced Neural Engine acceleration, and efficient power management. Features include Liquid Retina XDR displays, long battery life, security with Secure Enclave, and macOS optimizations for creative and enterprise workflows.</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MacBook Pro</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1">
                          <a:solidFill>
                            <a:srgbClr val="7030A0"/>
                          </a:solidFill>
                          <a:latin typeface="Poppins"/>
                        </a:defRPr>
                      </a:pPr>
                      <a:r>
                        <a:t>6. Global Market of Computers Size by Vehicle Type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6.1. Cars</a:t>
                      </a:r>
                    </a:p>
                  </a:txBody>
                  <a:tcPr>
                    <a:noFill/>
                    <a:lnL>
                      <a:noFill/>
                    </a:lnL>
                    <a:lnR>
                      <a:noFill/>
                    </a:lnR>
                    <a:lnT>
                      <a:noFill/>
                    </a:lnT>
                    <a:lnB>
                      <a:noFill/>
                    </a:lnB>
                  </a:tcPr>
                </a:tc>
                <a:tc>
                  <a:txBody>
                    <a:bodyPr/>
                    <a:lstStyle/>
                    <a:p>
                      <a:pPr>
                        <a:defRPr sz="1100" b="0">
                          <a:solidFill>
                            <a:srgbClr val="000000"/>
                          </a:solidFill>
                          <a:latin typeface="Poppins"/>
                        </a:defRPr>
                      </a:pPr>
                      <a:r>
                        <a:t>                    8.1.2. Cameras</a:t>
                      </a:r>
                    </a:p>
                  </a:txBody>
                  <a:tcPr>
                    <a:noFill/>
                    <a:lnL>
                      <a:noFill/>
                    </a:lnL>
                    <a:lnR>
                      <a:noFill/>
                    </a:lnR>
                    <a:lnT>
                      <a:noFill/>
                    </a:lnT>
                    <a:lnB>
                      <a:noFill/>
                    </a:lnB>
                  </a:tcPr>
                </a:tc>
              </a:tr>
              <a:tr h="322729">
                <a:tc>
                  <a:txBody>
                    <a:bodyPr/>
                    <a:lstStyle/>
                    <a:p>
                      <a:pPr>
                        <a:defRPr sz="1100" b="0">
                          <a:solidFill>
                            <a:srgbClr val="000000"/>
                          </a:solidFill>
                          <a:latin typeface="Poppins"/>
                        </a:defRPr>
                      </a:pPr>
                      <a:r>
                        <a:t>                    6.1.1. ICE</a:t>
                      </a:r>
                    </a:p>
                  </a:txBody>
                  <a:tcPr>
                    <a:noFill/>
                    <a:lnL>
                      <a:noFill/>
                    </a:lnL>
                    <a:lnR>
                      <a:noFill/>
                    </a:lnR>
                    <a:lnT>
                      <a:noFill/>
                    </a:lnT>
                    <a:lnB>
                      <a:noFill/>
                    </a:lnB>
                  </a:tcPr>
                </a:tc>
                <a:tc>
                  <a:txBody>
                    <a:bodyPr/>
                    <a:lstStyle/>
                    <a:p>
                      <a:pPr>
                        <a:defRPr sz="1100" b="0">
                          <a:solidFill>
                            <a:srgbClr val="000000"/>
                          </a:solidFill>
                          <a:latin typeface="Poppins"/>
                        </a:defRPr>
                      </a:pPr>
                      <a:r>
                        <a:t>                    8.1.3. Radars</a:t>
                      </a:r>
                    </a:p>
                  </a:txBody>
                  <a:tcPr>
                    <a:noFill/>
                    <a:lnL>
                      <a:noFill/>
                    </a:lnL>
                    <a:lnR>
                      <a:noFill/>
                    </a:lnR>
                    <a:lnT>
                      <a:noFill/>
                    </a:lnT>
                    <a:lnB>
                      <a:noFill/>
                    </a:lnB>
                  </a:tcPr>
                </a:tc>
              </a:tr>
              <a:tr h="322729">
                <a:tc>
                  <a:txBody>
                    <a:bodyPr/>
                    <a:lstStyle/>
                    <a:p>
                      <a:pPr>
                        <a:defRPr sz="1100" b="0">
                          <a:solidFill>
                            <a:srgbClr val="000000"/>
                          </a:solidFill>
                          <a:latin typeface="Poppins"/>
                        </a:defRPr>
                      </a:pPr>
                      <a:r>
                        <a:t>                    6.1.2. BEV</a:t>
                      </a:r>
                    </a:p>
                  </a:txBody>
                  <a:tcPr>
                    <a:noFill/>
                    <a:lnL>
                      <a:noFill/>
                    </a:lnL>
                    <a:lnR>
                      <a:noFill/>
                    </a:lnR>
                    <a:lnT>
                      <a:noFill/>
                    </a:lnT>
                    <a:lnB>
                      <a:noFill/>
                    </a:lnB>
                  </a:tcPr>
                </a:tc>
                <a:tc>
                  <a:txBody>
                    <a:bodyPr/>
                    <a:lstStyle/>
                    <a:p>
                      <a:pPr>
                        <a:defRPr sz="1100" b="0">
                          <a:solidFill>
                            <a:srgbClr val="000000"/>
                          </a:solidFill>
                          <a:latin typeface="Poppins"/>
                        </a:defRPr>
                      </a:pPr>
                      <a:r>
                        <a:t>                    8.1.4. Connectivity Modules (5G TCUs)</a:t>
                      </a:r>
                    </a:p>
                  </a:txBody>
                  <a:tcPr>
                    <a:noFill/>
                    <a:lnL>
                      <a:noFill/>
                    </a:lnL>
                    <a:lnR>
                      <a:noFill/>
                    </a:lnR>
                    <a:lnT>
                      <a:noFill/>
                    </a:lnT>
                    <a:lnB>
                      <a:noFill/>
                    </a:lnB>
                  </a:tcPr>
                </a:tc>
              </a:tr>
              <a:tr h="322729">
                <a:tc>
                  <a:txBody>
                    <a:bodyPr/>
                    <a:lstStyle/>
                    <a:p>
                      <a:pPr>
                        <a:defRPr sz="1100" b="0">
                          <a:solidFill>
                            <a:srgbClr val="000000"/>
                          </a:solidFill>
                          <a:latin typeface="Poppins"/>
                        </a:defRPr>
                      </a:pPr>
                      <a:r>
                        <a:t>                    6.1.3. Fuel Cell</a:t>
                      </a:r>
                    </a:p>
                  </a:txBody>
                  <a:tcPr>
                    <a:noFill/>
                    <a:lnL>
                      <a:noFill/>
                    </a:lnL>
                    <a:lnR>
                      <a:noFill/>
                    </a:lnR>
                    <a:lnT>
                      <a:noFill/>
                    </a:lnT>
                    <a:lnB>
                      <a:noFill/>
                    </a:lnB>
                  </a:tcPr>
                </a:tc>
                <a:tc>
                  <a:txBody>
                    <a:bodyPr/>
                    <a:lstStyle/>
                    <a:p>
                      <a:pPr>
                        <a:defRPr sz="1100" b="0">
                          <a:solidFill>
                            <a:srgbClr val="000000"/>
                          </a:solidFill>
                          <a:latin typeface="Poppins"/>
                        </a:defRPr>
                      </a:pPr>
                      <a:r>
                        <a:t>                    8.1.5. Others</a:t>
                      </a:r>
                    </a:p>
                  </a:txBody>
                  <a:tcPr>
                    <a:noFill/>
                    <a:lnL>
                      <a:noFill/>
                    </a:lnL>
                    <a:lnR>
                      <a:noFill/>
                    </a:lnR>
                    <a:lnT>
                      <a:noFill/>
                    </a:lnT>
                    <a:lnB>
                      <a:noFill/>
                    </a:lnB>
                  </a:tcPr>
                </a:tc>
              </a:tr>
              <a:tr h="322729">
                <a:tc>
                  <a:txBody>
                    <a:bodyPr/>
                    <a:lstStyle/>
                    <a:p>
                      <a:pPr>
                        <a:defRPr sz="1100" b="0">
                          <a:solidFill>
                            <a:srgbClr val="000000"/>
                          </a:solidFill>
                          <a:latin typeface="Poppins"/>
                        </a:defRPr>
                      </a:pPr>
                      <a:r>
                        <a:t>                    6.1.4. Others</a:t>
                      </a:r>
                    </a:p>
                  </a:txBody>
                  <a:tcPr>
                    <a:noFill/>
                    <a:lnL>
                      <a:noFill/>
                    </a:lnL>
                    <a:lnR>
                      <a:noFill/>
                    </a:lnR>
                    <a:lnT>
                      <a:noFill/>
                    </a:lnT>
                    <a:lnB>
                      <a:noFill/>
                    </a:lnB>
                  </a:tcPr>
                </a:tc>
                <a:tc>
                  <a:txBody>
                    <a:bodyPr/>
                    <a:lstStyle/>
                    <a:p>
                      <a:pPr>
                        <a:defRPr sz="1100" b="0">
                          <a:solidFill>
                            <a:srgbClr val="000000"/>
                          </a:solidFill>
                          <a:latin typeface="Poppins"/>
                        </a:defRPr>
                      </a:pPr>
                      <a:r>
                        <a:t>          8.2. Software</a:t>
                      </a:r>
                    </a:p>
                  </a:txBody>
                  <a:tcPr>
                    <a:noFill/>
                    <a:lnL>
                      <a:noFill/>
                    </a:lnL>
                    <a:lnR>
                      <a:noFill/>
                    </a:lnR>
                    <a:lnT>
                      <a:noFill/>
                    </a:lnT>
                    <a:lnB>
                      <a:noFill/>
                    </a:lnB>
                  </a:tcPr>
                </a:tc>
              </a:tr>
              <a:tr h="322729">
                <a:tc>
                  <a:txBody>
                    <a:bodyPr/>
                    <a:lstStyle/>
                    <a:p>
                      <a:pPr>
                        <a:defRPr sz="1100" b="0">
                          <a:solidFill>
                            <a:srgbClr val="000000"/>
                          </a:solidFill>
                          <a:latin typeface="Poppins"/>
                        </a:defRPr>
                      </a:pPr>
                      <a:r>
                        <a:t>          6.2. Vans</a:t>
                      </a:r>
                    </a:p>
                  </a:txBody>
                  <a:tcPr>
                    <a:noFill/>
                    <a:lnL>
                      <a:noFill/>
                    </a:lnL>
                    <a:lnR>
                      <a:noFill/>
                    </a:lnR>
                    <a:lnT>
                      <a:noFill/>
                    </a:lnT>
                    <a:lnB>
                      <a:noFill/>
                    </a:lnB>
                  </a:tcPr>
                </a:tc>
                <a:tc>
                  <a:txBody>
                    <a:bodyPr/>
                    <a:lstStyle/>
                    <a:p>
                      <a:pPr>
                        <a:defRPr sz="1100" b="1">
                          <a:solidFill>
                            <a:srgbClr val="7030A0"/>
                          </a:solidFill>
                          <a:latin typeface="Poppins"/>
                        </a:defRPr>
                      </a:pPr>
                      <a:r>
                        <a:t>9. Global Market of Computers Size by Service (2019-2032)</a:t>
                      </a:r>
                    </a:p>
                  </a:txBody>
                  <a:tcPr>
                    <a:noFill/>
                    <a:lnL>
                      <a:noFill/>
                    </a:lnL>
                    <a:lnR>
                      <a:noFill/>
                    </a:lnR>
                    <a:lnT>
                      <a:noFill/>
                    </a:lnT>
                    <a:lnB>
                      <a:noFill/>
                    </a:lnB>
                  </a:tcPr>
                </a:tc>
              </a:tr>
              <a:tr h="322729">
                <a:tc>
                  <a:txBody>
                    <a:bodyPr/>
                    <a:lstStyle/>
                    <a:p>
                      <a:pPr>
                        <a:defRPr sz="1100" b="0">
                          <a:solidFill>
                            <a:srgbClr val="000000"/>
                          </a:solidFill>
                          <a:latin typeface="Poppins"/>
                        </a:defRPr>
                      </a:pPr>
                      <a:r>
                        <a:t>                    6.2.1. ICE</a:t>
                      </a:r>
                    </a:p>
                  </a:txBody>
                  <a:tcPr>
                    <a:noFill/>
                    <a:lnL>
                      <a:noFill/>
                    </a:lnL>
                    <a:lnR>
                      <a:noFill/>
                    </a:lnR>
                    <a:lnT>
                      <a:noFill/>
                    </a:lnT>
                    <a:lnB>
                      <a:noFill/>
                    </a:lnB>
                  </a:tcPr>
                </a:tc>
                <a:tc>
                  <a:txBody>
                    <a:bodyPr/>
                    <a:lstStyle/>
                    <a:p>
                      <a:pPr>
                        <a:defRPr sz="1100" b="0">
                          <a:solidFill>
                            <a:srgbClr val="000000"/>
                          </a:solidFill>
                          <a:latin typeface="Poppins"/>
                        </a:defRPr>
                      </a:pPr>
                      <a:r>
                        <a:t>          9.1. Rental</a:t>
                      </a:r>
                    </a:p>
                  </a:txBody>
                  <a:tcPr>
                    <a:noFill/>
                    <a:lnL>
                      <a:noFill/>
                    </a:lnL>
                    <a:lnR>
                      <a:noFill/>
                    </a:lnR>
                    <a:lnT>
                      <a:noFill/>
                    </a:lnT>
                    <a:lnB>
                      <a:noFill/>
                    </a:lnB>
                  </a:tcPr>
                </a:tc>
              </a:tr>
              <a:tr h="322729">
                <a:tc>
                  <a:txBody>
                    <a:bodyPr/>
                    <a:lstStyle/>
                    <a:p>
                      <a:pPr>
                        <a:defRPr sz="1100" b="0">
                          <a:solidFill>
                            <a:srgbClr val="000000"/>
                          </a:solidFill>
                          <a:latin typeface="Poppins"/>
                        </a:defRPr>
                      </a:pPr>
                      <a:r>
                        <a:t>                    6.2.2. BEV</a:t>
                      </a:r>
                    </a:p>
                  </a:txBody>
                  <a:tcPr>
                    <a:noFill/>
                    <a:lnL>
                      <a:noFill/>
                    </a:lnL>
                    <a:lnR>
                      <a:noFill/>
                    </a:lnR>
                    <a:lnT>
                      <a:noFill/>
                    </a:lnT>
                    <a:lnB>
                      <a:noFill/>
                    </a:lnB>
                  </a:tcPr>
                </a:tc>
                <a:tc>
                  <a:txBody>
                    <a:bodyPr/>
                    <a:lstStyle/>
                    <a:p>
                      <a:pPr>
                        <a:defRPr sz="1100" b="0">
                          <a:solidFill>
                            <a:srgbClr val="000000"/>
                          </a:solidFill>
                          <a:latin typeface="Poppins"/>
                        </a:defRPr>
                      </a:pPr>
                      <a:r>
                        <a:t>          9.2. Station Based</a:t>
                      </a:r>
                    </a:p>
                  </a:txBody>
                  <a:tcPr>
                    <a:noFill/>
                    <a:lnL>
                      <a:noFill/>
                    </a:lnL>
                    <a:lnR>
                      <a:noFill/>
                    </a:lnR>
                    <a:lnT>
                      <a:noFill/>
                    </a:lnT>
                    <a:lnB>
                      <a:noFill/>
                    </a:lnB>
                  </a:tcPr>
                </a:tc>
              </a:tr>
              <a:tr h="322729">
                <a:tc>
                  <a:txBody>
                    <a:bodyPr/>
                    <a:lstStyle/>
                    <a:p>
                      <a:pPr>
                        <a:defRPr sz="1100" b="0">
                          <a:solidFill>
                            <a:srgbClr val="000000"/>
                          </a:solidFill>
                          <a:latin typeface="Poppins"/>
                        </a:defRPr>
                      </a:pPr>
                      <a:r>
                        <a:t>                    6.2.3. Fuel Cell</a:t>
                      </a:r>
                    </a:p>
                  </a:txBody>
                  <a:tcPr>
                    <a:noFill/>
                    <a:lnL>
                      <a:noFill/>
                    </a:lnL>
                    <a:lnR>
                      <a:noFill/>
                    </a:lnR>
                    <a:lnT>
                      <a:noFill/>
                    </a:lnT>
                    <a:lnB>
                      <a:noFill/>
                    </a:lnB>
                  </a:tcPr>
                </a:tc>
                <a:tc>
                  <a:txBody>
                    <a:bodyPr/>
                    <a:lstStyle/>
                    <a:p>
                      <a:pPr>
                        <a:defRPr sz="1100" b="1">
                          <a:solidFill>
                            <a:srgbClr val="7030A0"/>
                          </a:solidFill>
                          <a:latin typeface="Poppins"/>
                        </a:defRPr>
                      </a:pPr>
                      <a:r>
                        <a:t>10. Global Market of Computers Size by Application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6.2.4. Others</a:t>
                      </a:r>
                    </a:p>
                  </a:txBody>
                  <a:tcPr>
                    <a:noFill/>
                    <a:lnL>
                      <a:noFill/>
                    </a:lnL>
                    <a:lnR>
                      <a:noFill/>
                    </a:lnR>
                    <a:lnT>
                      <a:noFill/>
                    </a:lnT>
                    <a:lnB>
                      <a:noFill/>
                    </a:lnB>
                  </a:tcPr>
                </a:tc>
                <a:tc>
                  <a:txBody>
                    <a:bodyPr/>
                    <a:lstStyle/>
                    <a:p>
                      <a:pPr>
                        <a:defRPr sz="1100" b="0">
                          <a:solidFill>
                            <a:srgbClr val="000000"/>
                          </a:solidFill>
                          <a:latin typeface="Poppins"/>
                        </a:defRPr>
                      </a:pPr>
                      <a:r>
                        <a:t>          10.1. Passenger Transportation</a:t>
                      </a:r>
                    </a:p>
                  </a:txBody>
                  <a:tcPr>
                    <a:noFill/>
                    <a:lnL>
                      <a:noFill/>
                    </a:lnL>
                    <a:lnR>
                      <a:noFill/>
                    </a:lnR>
                    <a:lnT>
                      <a:noFill/>
                    </a:lnT>
                    <a:lnB>
                      <a:noFill/>
                    </a:lnB>
                  </a:tcPr>
                </a:tc>
              </a:tr>
              <a:tr h="322729">
                <a:tc>
                  <a:txBody>
                    <a:bodyPr/>
                    <a:lstStyle/>
                    <a:p>
                      <a:pPr>
                        <a:defRPr sz="1100" b="0">
                          <a:solidFill>
                            <a:srgbClr val="000000"/>
                          </a:solidFill>
                          <a:latin typeface="Poppins"/>
                        </a:defRPr>
                      </a:pPr>
                      <a:r>
                        <a:t>          6.3. Other Vehicle Types</a:t>
                      </a:r>
                    </a:p>
                  </a:txBody>
                  <a:tcPr>
                    <a:noFill/>
                    <a:lnL>
                      <a:noFill/>
                    </a:lnL>
                    <a:lnR>
                      <a:noFill/>
                    </a:lnR>
                    <a:lnT>
                      <a:noFill/>
                    </a:lnT>
                    <a:lnB>
                      <a:noFill/>
                    </a:lnB>
                  </a:tcPr>
                </a:tc>
                <a:tc>
                  <a:txBody>
                    <a:bodyPr/>
                    <a:lstStyle/>
                    <a:p>
                      <a:pPr>
                        <a:defRPr sz="1100" b="0">
                          <a:solidFill>
                            <a:srgbClr val="000000"/>
                          </a:solidFill>
                          <a:latin typeface="Poppins"/>
                        </a:defRPr>
                      </a:pPr>
                      <a:r>
                        <a:t>          10.2. Goods Transportation</a:t>
                      </a:r>
                    </a:p>
                  </a:txBody>
                  <a:tcPr>
                    <a:noFill/>
                    <a:lnL>
                      <a:noFill/>
                    </a:lnL>
                    <a:lnR>
                      <a:noFill/>
                    </a:lnR>
                    <a:lnT>
                      <a:noFill/>
                    </a:lnT>
                    <a:lnB>
                      <a:noFill/>
                    </a:lnB>
                  </a:tcPr>
                </a:tc>
              </a:tr>
              <a:tr h="322729">
                <a:tc>
                  <a:txBody>
                    <a:bodyPr/>
                    <a:lstStyle/>
                    <a:p>
                      <a:pPr>
                        <a:defRPr sz="1100" b="1">
                          <a:solidFill>
                            <a:srgbClr val="7030A0"/>
                          </a:solidFill>
                          <a:latin typeface="Poppins"/>
                        </a:defRPr>
                      </a:pPr>
                      <a:r>
                        <a:t>7. Global Market of Computers Size by Autonomous Level (2019-2032)</a:t>
                      </a:r>
                    </a:p>
                  </a:txBody>
                  <a:tcPr>
                    <a:noFill/>
                    <a:lnL>
                      <a:noFill/>
                    </a:lnL>
                    <a:lnR>
                      <a:noFill/>
                    </a:lnR>
                    <a:lnT>
                      <a:noFill/>
                    </a:lnT>
                    <a:lnB>
                      <a:noFill/>
                    </a:lnB>
                  </a:tcPr>
                </a:tc>
                <a:tc>
                  <a:txBody>
                    <a:bodyPr/>
                    <a:lstStyle/>
                    <a:p>
                      <a:pPr>
                        <a:defRPr sz="1100" b="1">
                          <a:solidFill>
                            <a:srgbClr val="7030A0"/>
                          </a:solidFill>
                          <a:latin typeface="Poppins"/>
                        </a:defRPr>
                      </a:pPr>
                      <a:r>
                        <a:t>11. Global Market of Computers Size by Region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7.1. Teleoperated</a:t>
                      </a:r>
                    </a:p>
                  </a:txBody>
                  <a:tcPr>
                    <a:noFill/>
                    <a:lnL>
                      <a:noFill/>
                    </a:lnL>
                    <a:lnR>
                      <a:noFill/>
                    </a:lnR>
                    <a:lnT>
                      <a:noFill/>
                    </a:lnT>
                    <a:lnB>
                      <a:noFill/>
                    </a:lnB>
                  </a:tcPr>
                </a:tc>
                <a:tc>
                  <a:txBody>
                    <a:bodyPr/>
                    <a:lstStyle/>
                    <a:p>
                      <a:pPr>
                        <a:defRPr sz="1100" b="0">
                          <a:solidFill>
                            <a:srgbClr val="000000"/>
                          </a:solidFill>
                          <a:latin typeface="Poppins"/>
                        </a:defRPr>
                      </a:pPr>
                      <a:r>
                        <a:t>          11.1. North America</a:t>
                      </a:r>
                    </a:p>
                  </a:txBody>
                  <a:tcPr>
                    <a:noFill/>
                    <a:lnL>
                      <a:noFill/>
                    </a:lnL>
                    <a:lnR>
                      <a:noFill/>
                    </a:lnR>
                    <a:lnT>
                      <a:noFill/>
                    </a:lnT>
                    <a:lnB>
                      <a:noFill/>
                    </a:lnB>
                  </a:tcPr>
                </a:tc>
              </a:tr>
              <a:tr h="322729">
                <a:tc>
                  <a:txBody>
                    <a:bodyPr/>
                    <a:lstStyle/>
                    <a:p>
                      <a:pPr>
                        <a:defRPr sz="1100" b="0">
                          <a:solidFill>
                            <a:srgbClr val="000000"/>
                          </a:solidFill>
                          <a:latin typeface="Poppins"/>
                        </a:defRPr>
                      </a:pPr>
                      <a:r>
                        <a:t>          7.2. Fully Autonomous</a:t>
                      </a:r>
                    </a:p>
                  </a:txBody>
                  <a:tcPr>
                    <a:noFill/>
                    <a:lnL>
                      <a:noFill/>
                    </a:lnL>
                    <a:lnR>
                      <a:noFill/>
                    </a:lnR>
                    <a:lnT>
                      <a:noFill/>
                    </a:lnT>
                    <a:lnB>
                      <a:noFill/>
                    </a:lnB>
                  </a:tcPr>
                </a:tc>
                <a:tc>
                  <a:txBody>
                    <a:bodyPr/>
                    <a:lstStyle/>
                    <a:p>
                      <a:pPr>
                        <a:defRPr sz="1100" b="0">
                          <a:solidFill>
                            <a:srgbClr val="000000"/>
                          </a:solidFill>
                          <a:latin typeface="Poppins"/>
                        </a:defRPr>
                      </a:pPr>
                      <a:r>
                        <a:t>          11.2. Europe</a:t>
                      </a:r>
                    </a:p>
                  </a:txBody>
                  <a:tcPr>
                    <a:noFill/>
                    <a:lnL>
                      <a:noFill/>
                    </a:lnL>
                    <a:lnR>
                      <a:noFill/>
                    </a:lnR>
                    <a:lnT>
                      <a:noFill/>
                    </a:lnT>
                    <a:lnB>
                      <a:noFill/>
                    </a:lnB>
                  </a:tcPr>
                </a:tc>
              </a:tr>
              <a:tr h="322729">
                <a:tc>
                  <a:txBody>
                    <a:bodyPr/>
                    <a:lstStyle/>
                    <a:p>
                      <a:pPr>
                        <a:defRPr sz="1100" b="1">
                          <a:solidFill>
                            <a:srgbClr val="7030A0"/>
                          </a:solidFill>
                          <a:latin typeface="Poppins"/>
                        </a:defRPr>
                      </a:pPr>
                      <a:r>
                        <a:t>8. Global Market of Computers Size by Component (2019-2032)</a:t>
                      </a:r>
                    </a:p>
                  </a:txBody>
                  <a:tcPr>
                    <a:noFill/>
                    <a:lnL>
                      <a:noFill/>
                    </a:lnL>
                    <a:lnR>
                      <a:noFill/>
                    </a:lnR>
                    <a:lnT>
                      <a:noFill/>
                    </a:lnT>
                    <a:lnB>
                      <a:noFill/>
                    </a:lnB>
                  </a:tcPr>
                </a:tc>
                <a:tc>
                  <a:txBody>
                    <a:bodyPr/>
                    <a:lstStyle/>
                    <a:p>
                      <a:pPr>
                        <a:defRPr sz="1100" b="0">
                          <a:solidFill>
                            <a:srgbClr val="000000"/>
                          </a:solidFill>
                          <a:latin typeface="Poppins"/>
                        </a:defRPr>
                      </a:pPr>
                      <a:r>
                        <a:t>          11.3. Asia-Pacific</a:t>
                      </a:r>
                    </a:p>
                  </a:txBody>
                  <a:tcPr>
                    <a:noFill/>
                    <a:lnL>
                      <a:noFill/>
                    </a:lnL>
                    <a:lnR>
                      <a:noFill/>
                    </a:lnR>
                    <a:lnT>
                      <a:noFill/>
                    </a:lnT>
                    <a:lnB>
                      <a:noFill/>
                    </a:lnB>
                  </a:tcPr>
                </a:tc>
              </a:tr>
              <a:tr h="322729">
                <a:tc>
                  <a:txBody>
                    <a:bodyPr/>
                    <a:lstStyle/>
                    <a:p>
                      <a:pPr>
                        <a:defRPr sz="1100" b="0">
                          <a:solidFill>
                            <a:srgbClr val="000000"/>
                          </a:solidFill>
                          <a:latin typeface="Poppins"/>
                        </a:defRPr>
                      </a:pPr>
                      <a:r>
                        <a:t>          8.1. Hardware</a:t>
                      </a:r>
                    </a:p>
                  </a:txBody>
                  <a:tcPr>
                    <a:noFill/>
                    <a:lnL>
                      <a:noFill/>
                    </a:lnL>
                    <a:lnR>
                      <a:noFill/>
                    </a:lnR>
                    <a:lnT>
                      <a:noFill/>
                    </a:lnT>
                    <a:lnB>
                      <a:noFill/>
                    </a:lnB>
                  </a:tcPr>
                </a:tc>
                <a:tc>
                  <a:txBody>
                    <a:bodyPr/>
                    <a:lstStyle/>
                    <a:p>
                      <a:pPr>
                        <a:defRPr sz="1100" b="0">
                          <a:solidFill>
                            <a:srgbClr val="000000"/>
                          </a:solidFill>
                          <a:latin typeface="Poppins"/>
                        </a:defRPr>
                      </a:pPr>
                      <a:r>
                        <a:t>          11.4. Latin America</a:t>
                      </a:r>
                    </a:p>
                  </a:txBody>
                  <a:tcPr>
                    <a:noFill/>
                    <a:lnL>
                      <a:noFill/>
                    </a:lnL>
                    <a:lnR>
                      <a:noFill/>
                    </a:lnR>
                    <a:lnT>
                      <a:noFill/>
                    </a:lnT>
                    <a:lnB>
                      <a:noFill/>
                    </a:lnB>
                  </a:tcPr>
                </a:tc>
              </a:tr>
              <a:tr h="322736">
                <a:tc>
                  <a:txBody>
                    <a:bodyPr/>
                    <a:lstStyle/>
                    <a:p>
                      <a:pPr>
                        <a:defRPr sz="1100" b="0">
                          <a:solidFill>
                            <a:srgbClr val="000000"/>
                          </a:solidFill>
                          <a:latin typeface="Poppins"/>
                        </a:defRPr>
                      </a:pPr>
                      <a:r>
                        <a:t>                    8.1.1. LiDAR Sensors</a:t>
                      </a:r>
                    </a:p>
                  </a:txBody>
                  <a:tcPr>
                    <a:noFill/>
                    <a:lnL>
                      <a:noFill/>
                    </a:lnL>
                    <a:lnR>
                      <a:noFill/>
                    </a:lnR>
                    <a:lnT>
                      <a:noFill/>
                    </a:lnT>
                    <a:lnB>
                      <a:noFill/>
                    </a:lnB>
                  </a:tcPr>
                </a:tc>
                <a:tc>
                  <a:txBody>
                    <a:bodyPr/>
                    <a:lstStyle/>
                    <a:p>
                      <a:pPr>
                        <a:defRPr sz="1100" b="0">
                          <a:solidFill>
                            <a:srgbClr val="000000"/>
                          </a:solidFill>
                          <a:latin typeface="Poppins"/>
                        </a:defRPr>
                      </a:pPr>
                      <a:r>
                        <a:t>          11.5. Middle East &amp; Africa</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12. Global Global Market of Computers Size by Region (2019-2032)</a:t>
                      </a:r>
                    </a:p>
                  </a:txBody>
                  <a:tcPr>
                    <a:noFill/>
                    <a:lnL>
                      <a:noFill/>
                    </a:lnL>
                    <a:lnR>
                      <a:noFill/>
                    </a:lnR>
                    <a:lnT>
                      <a:noFill/>
                    </a:lnT>
                    <a:lnB>
                      <a:noFill/>
                    </a:lnB>
                  </a:tcPr>
                </a:tc>
                <a:tc>
                  <a:txBody>
                    <a:bodyPr/>
                    <a:lstStyle/>
                    <a:p>
                      <a:pPr>
                        <a:defRPr sz="1100" b="0">
                          <a:solidFill>
                            <a:srgbClr val="000000"/>
                          </a:solidFill>
                          <a:latin typeface="Poppins"/>
                        </a:defRPr>
                      </a:pPr>
                      <a:r>
                        <a:t>          12.4. Latin America (By Vehicle Type, By Autonomous Level, By Component, By Service, By Application, By Region)</a:t>
                      </a:r>
                    </a:p>
                  </a:txBody>
                  <a:tcPr>
                    <a:noFill/>
                    <a:lnL>
                      <a:noFill/>
                    </a:lnL>
                    <a:lnR>
                      <a:noFill/>
                    </a:lnR>
                    <a:lnT>
                      <a:noFill/>
                    </a:lnT>
                    <a:lnB>
                      <a:noFill/>
                    </a:lnB>
                  </a:tcPr>
                </a:tc>
              </a:tr>
              <a:tr h="322729">
                <a:tc>
                  <a:txBody>
                    <a:bodyPr/>
                    <a:lstStyle/>
                    <a:p>
                      <a:pPr>
                        <a:defRPr sz="1100" b="0">
                          <a:solidFill>
                            <a:srgbClr val="000000"/>
                          </a:solidFill>
                          <a:latin typeface="Poppins"/>
                        </a:defRPr>
                      </a:pPr>
                      <a:r>
                        <a:t>          12.1. North America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12.4.1. Brazil</a:t>
                      </a:r>
                    </a:p>
                  </a:txBody>
                  <a:tcPr>
                    <a:noFill/>
                    <a:lnL>
                      <a:noFill/>
                    </a:lnL>
                    <a:lnR>
                      <a:noFill/>
                    </a:lnR>
                    <a:lnT>
                      <a:noFill/>
                    </a:lnT>
                    <a:lnB>
                      <a:noFill/>
                    </a:lnB>
                  </a:tcPr>
                </a:tc>
              </a:tr>
              <a:tr h="322729">
                <a:tc>
                  <a:txBody>
                    <a:bodyPr/>
                    <a:lstStyle/>
                    <a:p>
                      <a:pPr>
                        <a:defRPr sz="1100" b="0">
                          <a:solidFill>
                            <a:srgbClr val="000000"/>
                          </a:solidFill>
                          <a:latin typeface="Poppins"/>
                        </a:defRPr>
                      </a:pPr>
                      <a:r>
                        <a:t>                    12.1.1. US</a:t>
                      </a:r>
                    </a:p>
                  </a:txBody>
                  <a:tcPr>
                    <a:noFill/>
                    <a:lnL>
                      <a:noFill/>
                    </a:lnL>
                    <a:lnR>
                      <a:noFill/>
                    </a:lnR>
                    <a:lnT>
                      <a:noFill/>
                    </a:lnT>
                    <a:lnB>
                      <a:noFill/>
                    </a:lnB>
                  </a:tcPr>
                </a:tc>
                <a:tc>
                  <a:txBody>
                    <a:bodyPr/>
                    <a:lstStyle/>
                    <a:p>
                      <a:pPr>
                        <a:defRPr sz="1100" b="0">
                          <a:solidFill>
                            <a:srgbClr val="000000"/>
                          </a:solidFill>
                          <a:latin typeface="Poppins"/>
                        </a:defRPr>
                      </a:pPr>
                      <a:r>
                        <a:t>                    12.4.2. Mexico</a:t>
                      </a:r>
                    </a:p>
                  </a:txBody>
                  <a:tcPr>
                    <a:noFill/>
                    <a:lnL>
                      <a:noFill/>
                    </a:lnL>
                    <a:lnR>
                      <a:noFill/>
                    </a:lnR>
                    <a:lnT>
                      <a:noFill/>
                    </a:lnT>
                    <a:lnB>
                      <a:noFill/>
                    </a:lnB>
                  </a:tcPr>
                </a:tc>
              </a:tr>
              <a:tr h="322729">
                <a:tc>
                  <a:txBody>
                    <a:bodyPr/>
                    <a:lstStyle/>
                    <a:p>
                      <a:pPr>
                        <a:defRPr sz="1100" b="0">
                          <a:solidFill>
                            <a:srgbClr val="000000"/>
                          </a:solidFill>
                          <a:latin typeface="Poppins"/>
                        </a:defRPr>
                      </a:pPr>
                      <a:r>
                        <a:t>                    12.1.2. Canada</a:t>
                      </a:r>
                    </a:p>
                  </a:txBody>
                  <a:tcPr>
                    <a:noFill/>
                    <a:lnL>
                      <a:noFill/>
                    </a:lnL>
                    <a:lnR>
                      <a:noFill/>
                    </a:lnR>
                    <a:lnT>
                      <a:noFill/>
                    </a:lnT>
                    <a:lnB>
                      <a:noFill/>
                    </a:lnB>
                  </a:tcPr>
                </a:tc>
                <a:tc>
                  <a:txBody>
                    <a:bodyPr/>
                    <a:lstStyle/>
                    <a:p>
                      <a:pPr>
                        <a:defRPr sz="1100" b="0">
                          <a:solidFill>
                            <a:srgbClr val="000000"/>
                          </a:solidFill>
                          <a:latin typeface="Poppins"/>
                        </a:defRPr>
                      </a:pPr>
                      <a:r>
                        <a:t>                    12.4.3. Rest of Latin America</a:t>
                      </a:r>
                    </a:p>
                  </a:txBody>
                  <a:tcPr>
                    <a:noFill/>
                    <a:lnL>
                      <a:noFill/>
                    </a:lnL>
                    <a:lnR>
                      <a:noFill/>
                    </a:lnR>
                    <a:lnT>
                      <a:noFill/>
                    </a:lnT>
                    <a:lnB>
                      <a:noFill/>
                    </a:lnB>
                  </a:tcPr>
                </a:tc>
              </a:tr>
              <a:tr h="322729">
                <a:tc>
                  <a:txBody>
                    <a:bodyPr/>
                    <a:lstStyle/>
                    <a:p>
                      <a:pPr>
                        <a:defRPr sz="1100" b="0">
                          <a:solidFill>
                            <a:srgbClr val="000000"/>
                          </a:solidFill>
                          <a:latin typeface="Poppins"/>
                        </a:defRPr>
                      </a:pPr>
                      <a:r>
                        <a:t>          12.2. Europe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12.5. Middle East &amp; Africa (By Vehicle Type, By Autonomous Level, By Component, By Service, By Application, By Region)</a:t>
                      </a:r>
                    </a:p>
                  </a:txBody>
                  <a:tcPr>
                    <a:noFill/>
                    <a:lnL>
                      <a:noFill/>
                    </a:lnL>
                    <a:lnR>
                      <a:noFill/>
                    </a:lnR>
                    <a:lnT>
                      <a:noFill/>
                    </a:lnT>
                    <a:lnB>
                      <a:noFill/>
                    </a:lnB>
                  </a:tcPr>
                </a:tc>
              </a:tr>
              <a:tr h="322729">
                <a:tc>
                  <a:txBody>
                    <a:bodyPr/>
                    <a:lstStyle/>
                    <a:p>
                      <a:pPr>
                        <a:defRPr sz="1100" b="0">
                          <a:solidFill>
                            <a:srgbClr val="000000"/>
                          </a:solidFill>
                          <a:latin typeface="Poppins"/>
                        </a:defRPr>
                      </a:pPr>
                      <a:r>
                        <a:t>                    12.2.1. UK</a:t>
                      </a:r>
                    </a:p>
                  </a:txBody>
                  <a:tcPr>
                    <a:noFill/>
                    <a:lnL>
                      <a:noFill/>
                    </a:lnL>
                    <a:lnR>
                      <a:noFill/>
                    </a:lnR>
                    <a:lnT>
                      <a:noFill/>
                    </a:lnT>
                    <a:lnB>
                      <a:noFill/>
                    </a:lnB>
                  </a:tcPr>
                </a:tc>
                <a:tc>
                  <a:txBody>
                    <a:bodyPr/>
                    <a:lstStyle/>
                    <a:p>
                      <a:pPr>
                        <a:defRPr sz="1100" b="0">
                          <a:solidFill>
                            <a:srgbClr val="000000"/>
                          </a:solidFill>
                          <a:latin typeface="Poppins"/>
                        </a:defRPr>
                      </a:pPr>
                      <a:r>
                        <a:t>                    12.5.1. GCC Countries</a:t>
                      </a:r>
                    </a:p>
                  </a:txBody>
                  <a:tcPr>
                    <a:noFill/>
                    <a:lnL>
                      <a:noFill/>
                    </a:lnL>
                    <a:lnR>
                      <a:noFill/>
                    </a:lnR>
                    <a:lnT>
                      <a:noFill/>
                    </a:lnT>
                    <a:lnB>
                      <a:noFill/>
                    </a:lnB>
                  </a:tcPr>
                </a:tc>
              </a:tr>
              <a:tr h="322729">
                <a:tc>
                  <a:txBody>
                    <a:bodyPr/>
                    <a:lstStyle/>
                    <a:p>
                      <a:pPr>
                        <a:defRPr sz="1100" b="0">
                          <a:solidFill>
                            <a:srgbClr val="000000"/>
                          </a:solidFill>
                          <a:latin typeface="Poppins"/>
                        </a:defRPr>
                      </a:pPr>
                      <a:r>
                        <a:t>                    12.2.2. Germany</a:t>
                      </a:r>
                    </a:p>
                  </a:txBody>
                  <a:tcPr>
                    <a:noFill/>
                    <a:lnL>
                      <a:noFill/>
                    </a:lnL>
                    <a:lnR>
                      <a:noFill/>
                    </a:lnR>
                    <a:lnT>
                      <a:noFill/>
                    </a:lnT>
                    <a:lnB>
                      <a:noFill/>
                    </a:lnB>
                  </a:tcPr>
                </a:tc>
                <a:tc>
                  <a:txBody>
                    <a:bodyPr/>
                    <a:lstStyle/>
                    <a:p>
                      <a:pPr>
                        <a:defRPr sz="1100" b="0">
                          <a:solidFill>
                            <a:srgbClr val="000000"/>
                          </a:solidFill>
                          <a:latin typeface="Poppins"/>
                        </a:defRPr>
                      </a:pPr>
                      <a:r>
                        <a:t>                    12.5.2. South Africa</a:t>
                      </a:r>
                    </a:p>
                  </a:txBody>
                  <a:tcPr>
                    <a:noFill/>
                    <a:lnL>
                      <a:noFill/>
                    </a:lnL>
                    <a:lnR>
                      <a:noFill/>
                    </a:lnR>
                    <a:lnT>
                      <a:noFill/>
                    </a:lnT>
                    <a:lnB>
                      <a:noFill/>
                    </a:lnB>
                  </a:tcPr>
                </a:tc>
              </a:tr>
              <a:tr h="322729">
                <a:tc>
                  <a:txBody>
                    <a:bodyPr/>
                    <a:lstStyle/>
                    <a:p>
                      <a:pPr>
                        <a:defRPr sz="1100" b="0">
                          <a:solidFill>
                            <a:srgbClr val="000000"/>
                          </a:solidFill>
                          <a:latin typeface="Poppins"/>
                        </a:defRPr>
                      </a:pPr>
                      <a:r>
                        <a:t>                    12.2.3. Spain</a:t>
                      </a:r>
                    </a:p>
                  </a:txBody>
                  <a:tcPr>
                    <a:noFill/>
                    <a:lnL>
                      <a:noFill/>
                    </a:lnL>
                    <a:lnR>
                      <a:noFill/>
                    </a:lnR>
                    <a:lnT>
                      <a:noFill/>
                    </a:lnT>
                    <a:lnB>
                      <a:noFill/>
                    </a:lnB>
                  </a:tcPr>
                </a:tc>
                <a:tc>
                  <a:txBody>
                    <a:bodyPr/>
                    <a:lstStyle/>
                    <a:p>
                      <a:pPr>
                        <a:defRPr sz="1100" b="0">
                          <a:solidFill>
                            <a:srgbClr val="000000"/>
                          </a:solidFill>
                          <a:latin typeface="Poppins"/>
                        </a:defRPr>
                      </a:pPr>
                      <a:r>
                        <a:t>                    12.5.3. Rest of Middle East &amp; Africa</a:t>
                      </a:r>
                    </a:p>
                  </a:txBody>
                  <a:tcPr>
                    <a:noFill/>
                    <a:lnL>
                      <a:noFill/>
                    </a:lnL>
                    <a:lnR>
                      <a:noFill/>
                    </a:lnR>
                    <a:lnT>
                      <a:noFill/>
                    </a:lnT>
                    <a:lnB>
                      <a:noFill/>
                    </a:lnB>
                  </a:tcPr>
                </a:tc>
              </a:tr>
              <a:tr h="322729">
                <a:tc>
                  <a:txBody>
                    <a:bodyPr/>
                    <a:lstStyle/>
                    <a:p>
                      <a:pPr>
                        <a:defRPr sz="1100" b="0">
                          <a:solidFill>
                            <a:srgbClr val="000000"/>
                          </a:solidFill>
                          <a:latin typeface="Poppins"/>
                        </a:defRPr>
                      </a:pPr>
                      <a:r>
                        <a:t>                    12.2.4. France</a:t>
                      </a:r>
                    </a:p>
                  </a:txBody>
                  <a:tcPr>
                    <a:noFill/>
                    <a:lnL>
                      <a:noFill/>
                    </a:lnL>
                    <a:lnR>
                      <a:noFill/>
                    </a:lnR>
                    <a:lnT>
                      <a:noFill/>
                    </a:lnT>
                    <a:lnB>
                      <a:noFill/>
                    </a:lnB>
                  </a:tcPr>
                </a:tc>
                <a:tc>
                  <a:txBody>
                    <a:bodyPr/>
                    <a:lstStyle/>
                    <a:p>
                      <a:pPr>
                        <a:defRPr sz="1100" b="1">
                          <a:solidFill>
                            <a:srgbClr val="7030A0"/>
                          </a:solidFill>
                          <a:latin typeface="Poppins"/>
                        </a:defRPr>
                      </a:pPr>
                      <a:r>
                        <a:t>13. Competitive Landscape</a:t>
                      </a:r>
                    </a:p>
                  </a:txBody>
                  <a:tcPr>
                    <a:noFill/>
                    <a:lnL>
                      <a:noFill/>
                    </a:lnL>
                    <a:lnR>
                      <a:noFill/>
                    </a:lnR>
                    <a:lnT>
                      <a:noFill/>
                    </a:lnT>
                    <a:lnB>
                      <a:noFill/>
                    </a:lnB>
                  </a:tcPr>
                </a:tc>
              </a:tr>
              <a:tr h="322729">
                <a:tc>
                  <a:txBody>
                    <a:bodyPr/>
                    <a:lstStyle/>
                    <a:p>
                      <a:pPr>
                        <a:defRPr sz="1100" b="0">
                          <a:solidFill>
                            <a:srgbClr val="000000"/>
                          </a:solidFill>
                          <a:latin typeface="Poppins"/>
                        </a:defRPr>
                      </a:pPr>
                      <a:r>
                        <a:t>                    12.2.5. Italy</a:t>
                      </a:r>
                    </a:p>
                  </a:txBody>
                  <a:tcPr>
                    <a:noFill/>
                    <a:lnL>
                      <a:noFill/>
                    </a:lnL>
                    <a:lnR>
                      <a:noFill/>
                    </a:lnR>
                    <a:lnT>
                      <a:noFill/>
                    </a:lnT>
                    <a:lnB>
                      <a:noFill/>
                    </a:lnB>
                  </a:tcPr>
                </a:tc>
                <a:tc>
                  <a:txBody>
                    <a:bodyPr/>
                    <a:lstStyle/>
                    <a:p>
                      <a:pPr>
                        <a:defRPr sz="1100" b="0">
                          <a:solidFill>
                            <a:srgbClr val="000000"/>
                          </a:solidFill>
                          <a:latin typeface="Poppins"/>
                        </a:defRPr>
                      </a:pPr>
                      <a:r>
                        <a:t>          13.1. Competitive Dashboard</a:t>
                      </a:r>
                    </a:p>
                  </a:txBody>
                  <a:tcPr>
                    <a:noFill/>
                    <a:lnL>
                      <a:noFill/>
                    </a:lnL>
                    <a:lnR>
                      <a:noFill/>
                    </a:lnR>
                    <a:lnT>
                      <a:noFill/>
                    </a:lnT>
                    <a:lnB>
                      <a:noFill/>
                    </a:lnB>
                  </a:tcPr>
                </a:tc>
              </a:tr>
              <a:tr h="322729">
                <a:tc>
                  <a:txBody>
                    <a:bodyPr/>
                    <a:lstStyle/>
                    <a:p>
                      <a:pPr>
                        <a:defRPr sz="1100" b="0">
                          <a:solidFill>
                            <a:srgbClr val="000000"/>
                          </a:solidFill>
                          <a:latin typeface="Poppins"/>
                        </a:defRPr>
                      </a:pPr>
                      <a:r>
                        <a:t>                    12.2.6. Rest of Europe</a:t>
                      </a:r>
                    </a:p>
                  </a:txBody>
                  <a:tcPr>
                    <a:noFill/>
                    <a:lnL>
                      <a:noFill/>
                    </a:lnL>
                    <a:lnR>
                      <a:noFill/>
                    </a:lnR>
                    <a:lnT>
                      <a:noFill/>
                    </a:lnT>
                    <a:lnB>
                      <a:noFill/>
                    </a:lnB>
                  </a:tcPr>
                </a:tc>
                <a:tc>
                  <a:txBody>
                    <a:bodyPr/>
                    <a:lstStyle/>
                    <a:p>
                      <a:pPr>
                        <a:defRPr sz="1100" b="0">
                          <a:solidFill>
                            <a:srgbClr val="000000"/>
                          </a:solidFill>
                          <a:latin typeface="Poppins"/>
                        </a:defRPr>
                      </a:pPr>
                      <a:r>
                        <a:t>          13.2. Market Positioning of Key Players, 2024</a:t>
                      </a:r>
                    </a:p>
                  </a:txBody>
                  <a:tcPr>
                    <a:noFill/>
                    <a:lnL>
                      <a:noFill/>
                    </a:lnL>
                    <a:lnR>
                      <a:noFill/>
                    </a:lnR>
                    <a:lnT>
                      <a:noFill/>
                    </a:lnT>
                    <a:lnB>
                      <a:noFill/>
                    </a:lnB>
                  </a:tcPr>
                </a:tc>
              </a:tr>
              <a:tr h="322729">
                <a:tc>
                  <a:txBody>
                    <a:bodyPr/>
                    <a:lstStyle/>
                    <a:p>
                      <a:pPr>
                        <a:defRPr sz="1100" b="0">
                          <a:solidFill>
                            <a:srgbClr val="000000"/>
                          </a:solidFill>
                          <a:latin typeface="Poppins"/>
                        </a:defRPr>
                      </a:pPr>
                      <a:r>
                        <a:t>          12.3. Asia-Pacific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13.3. Strategies Adopted by Key Market Players</a:t>
                      </a:r>
                    </a:p>
                  </a:txBody>
                  <a:tcPr>
                    <a:noFill/>
                    <a:lnL>
                      <a:noFill/>
                    </a:lnL>
                    <a:lnR>
                      <a:noFill/>
                    </a:lnR>
                    <a:lnT>
                      <a:noFill/>
                    </a:lnT>
                    <a:lnB>
                      <a:noFill/>
                    </a:lnB>
                  </a:tcPr>
                </a:tc>
              </a:tr>
              <a:tr h="322729">
                <a:tc>
                  <a:txBody>
                    <a:bodyPr/>
                    <a:lstStyle/>
                    <a:p>
                      <a:pPr>
                        <a:defRPr sz="1100" b="0">
                          <a:solidFill>
                            <a:srgbClr val="000000"/>
                          </a:solidFill>
                          <a:latin typeface="Poppins"/>
                        </a:defRPr>
                      </a:pPr>
                      <a:r>
                        <a:t>                    12.3.1. China</a:t>
                      </a:r>
                    </a:p>
                  </a:txBody>
                  <a:tcPr>
                    <a:noFill/>
                    <a:lnL>
                      <a:noFill/>
                    </a:lnL>
                    <a:lnR>
                      <a:noFill/>
                    </a:lnR>
                    <a:lnT>
                      <a:noFill/>
                    </a:lnT>
                    <a:lnB>
                      <a:noFill/>
                    </a:lnB>
                  </a:tcPr>
                </a:tc>
                <a:tc>
                  <a:txBody>
                    <a:bodyPr/>
                    <a:lstStyle/>
                    <a:p>
                      <a:pPr>
                        <a:defRPr sz="1100" b="0">
                          <a:solidFill>
                            <a:srgbClr val="000000"/>
                          </a:solidFill>
                          <a:latin typeface="Poppins"/>
                        </a:defRPr>
                      </a:pPr>
                      <a:r>
                        <a:t>          13.4. Recent Developments in the Market</a:t>
                      </a:r>
                    </a:p>
                  </a:txBody>
                  <a:tcPr>
                    <a:noFill/>
                    <a:lnL>
                      <a:noFill/>
                    </a:lnL>
                    <a:lnR>
                      <a:noFill/>
                    </a:lnR>
                    <a:lnT>
                      <a:noFill/>
                    </a:lnT>
                    <a:lnB>
                      <a:noFill/>
                    </a:lnB>
                  </a:tcPr>
                </a:tc>
              </a:tr>
              <a:tr h="322729">
                <a:tc>
                  <a:txBody>
                    <a:bodyPr/>
                    <a:lstStyle/>
                    <a:p>
                      <a:pPr>
                        <a:defRPr sz="1100" b="0">
                          <a:solidFill>
                            <a:srgbClr val="000000"/>
                          </a:solidFill>
                          <a:latin typeface="Poppins"/>
                        </a:defRPr>
                      </a:pPr>
                      <a:r>
                        <a:t>                    12.3.2. India</a:t>
                      </a:r>
                    </a:p>
                  </a:txBody>
                  <a:tcPr>
                    <a:noFill/>
                    <a:lnL>
                      <a:noFill/>
                    </a:lnL>
                    <a:lnR>
                      <a:noFill/>
                    </a:lnR>
                    <a:lnT>
                      <a:noFill/>
                    </a:lnT>
                    <a:lnB>
                      <a:noFill/>
                    </a:lnB>
                  </a:tcPr>
                </a:tc>
                <a:tc>
                  <a:txBody>
                    <a:bodyPr/>
                    <a:lstStyle/>
                    <a:p>
                      <a:pPr>
                        <a:defRPr sz="1100" b="0">
                          <a:solidFill>
                            <a:srgbClr val="000000"/>
                          </a:solidFill>
                          <a:latin typeface="Poppins"/>
                        </a:defRPr>
                      </a:pPr>
                      <a:r>
                        <a:t>          13.5. Company Market Share Analysis, 2024</a:t>
                      </a:r>
                    </a:p>
                  </a:txBody>
                  <a:tcPr>
                    <a:noFill/>
                    <a:lnL>
                      <a:noFill/>
                    </a:lnL>
                    <a:lnR>
                      <a:noFill/>
                    </a:lnR>
                    <a:lnT>
                      <a:noFill/>
                    </a:lnT>
                    <a:lnB>
                      <a:noFill/>
                    </a:lnB>
                  </a:tcPr>
                </a:tc>
              </a:tr>
              <a:tr h="322729">
                <a:tc>
                  <a:txBody>
                    <a:bodyPr/>
                    <a:lstStyle/>
                    <a:p>
                      <a:pPr>
                        <a:defRPr sz="1100" b="0">
                          <a:solidFill>
                            <a:srgbClr val="000000"/>
                          </a:solidFill>
                          <a:latin typeface="Poppins"/>
                        </a:defRPr>
                      </a:pPr>
                      <a:r>
                        <a:t>                    12.3.3. Japan</a:t>
                      </a:r>
                    </a:p>
                  </a:txBody>
                  <a:tcPr>
                    <a:noFill/>
                    <a:lnL>
                      <a:noFill/>
                    </a:lnL>
                    <a:lnR>
                      <a:noFill/>
                    </a:lnR>
                    <a:lnT>
                      <a:noFill/>
                    </a:lnT>
                    <a:lnB>
                      <a:noFill/>
                    </a:lnB>
                  </a:tcPr>
                </a:tc>
                <a:tc>
                  <a:txBody>
                    <a:bodyPr/>
                    <a:lstStyle/>
                    <a:p>
                      <a:pPr>
                        <a:defRPr sz="1100" b="1">
                          <a:solidFill>
                            <a:srgbClr val="7030A0"/>
                          </a:solidFill>
                          <a:latin typeface="Poppins"/>
                        </a:defRPr>
                      </a:pPr>
                      <a:r>
                        <a:t>14. Key Company Profiles</a:t>
                      </a:r>
                    </a:p>
                  </a:txBody>
                  <a:tcPr>
                    <a:noFill/>
                    <a:lnL>
                      <a:noFill/>
                    </a:lnL>
                    <a:lnR>
                      <a:noFill/>
                    </a:lnR>
                    <a:lnT>
                      <a:noFill/>
                    </a:lnT>
                    <a:lnB>
                      <a:noFill/>
                    </a:lnB>
                  </a:tcPr>
                </a:tc>
              </a:tr>
              <a:tr h="322729">
                <a:tc>
                  <a:txBody>
                    <a:bodyPr/>
                    <a:lstStyle/>
                    <a:p>
                      <a:pPr>
                        <a:defRPr sz="1100" b="0">
                          <a:solidFill>
                            <a:srgbClr val="000000"/>
                          </a:solidFill>
                          <a:latin typeface="Poppins"/>
                        </a:defRPr>
                      </a:pPr>
                      <a:r>
                        <a:t>                    12.3.4. South Korea</a:t>
                      </a:r>
                    </a:p>
                  </a:txBody>
                  <a:tcPr>
                    <a:noFill/>
                    <a:lnL>
                      <a:noFill/>
                    </a:lnL>
                    <a:lnR>
                      <a:noFill/>
                    </a:lnR>
                    <a:lnT>
                      <a:noFill/>
                    </a:lnT>
                    <a:lnB>
                      <a:noFill/>
                    </a:lnB>
                  </a:tcPr>
                </a:tc>
                <a:tc>
                  <a:txBody>
                    <a:bodyPr/>
                    <a:lstStyle/>
                    <a:p>
                      <a:pPr>
                        <a:defRPr sz="1100" b="0">
                          <a:solidFill>
                            <a:srgbClr val="000000"/>
                          </a:solidFill>
                          <a:latin typeface="Poppins"/>
                        </a:defRPr>
                      </a:pPr>
                      <a:r>
                        <a:t>          14.1. Apple Inc.</a:t>
                      </a:r>
                    </a:p>
                  </a:txBody>
                  <a:tcPr>
                    <a:noFill/>
                    <a:lnL>
                      <a:noFill/>
                    </a:lnL>
                    <a:lnR>
                      <a:noFill/>
                    </a:lnR>
                    <a:lnT>
                      <a:noFill/>
                    </a:lnT>
                    <a:lnB>
                      <a:noFill/>
                    </a:lnB>
                  </a:tcPr>
                </a:tc>
              </a:tr>
              <a:tr h="322736">
                <a:tc>
                  <a:txBody>
                    <a:bodyPr/>
                    <a:lstStyle/>
                    <a:p>
                      <a:pPr>
                        <a:defRPr sz="1100" b="0">
                          <a:solidFill>
                            <a:srgbClr val="000000"/>
                          </a:solidFill>
                          <a:latin typeface="Poppins"/>
                        </a:defRPr>
                      </a:pPr>
                      <a:r>
                        <a:t>                    12.3.5. Rest of Asia Pacific</a:t>
                      </a:r>
                    </a:p>
                  </a:txBody>
                  <a:tcPr>
                    <a:noFill/>
                    <a:lnL>
                      <a:noFill/>
                    </a:lnL>
                    <a:lnR>
                      <a:noFill/>
                    </a:lnR>
                    <a:lnT>
                      <a:noFill/>
                    </a:lnT>
                    <a:lnB>
                      <a:noFill/>
                    </a:lnB>
                  </a:tcPr>
                </a:tc>
                <a:tc>
                  <a:txBody>
                    <a:bodyPr/>
                    <a:lstStyle/>
                    <a:p>
                      <a:pPr>
                        <a:defRPr sz="1100" b="0">
                          <a:solidFill>
                            <a:srgbClr val="000000"/>
                          </a:solidFill>
                          <a:latin typeface="Poppins"/>
                        </a:defRPr>
                      </a:pPr>
                      <a:r>
                        <a:t>                    14.1.1. Company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14.1.2. Product Portfolio Overview</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14.1.4. Key Developments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14.3. Alphabet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14.4. Amazon.com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14.5. Tesla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1">
                          <a:solidFill>
                            <a:srgbClr val="7030A0"/>
                          </a:solidFill>
                          <a:latin typeface="Poppins"/>
                        </a:defRPr>
                      </a:pPr>
                      <a:r>
                        <a:t>15.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131</cp:revision>
  <dcterms:created xsi:type="dcterms:W3CDTF">2024-08-12T13:13:25Z</dcterms:created>
  <dcterms:modified xsi:type="dcterms:W3CDTF">2025-09-18T16:14:32Z</dcterms:modified>
</cp:coreProperties>
</file>